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86" r:id="rId2"/>
  </p:sldMasterIdLst>
  <p:notesMasterIdLst>
    <p:notesMasterId r:id="rId19"/>
  </p:notesMasterIdLst>
  <p:handoutMasterIdLst>
    <p:handoutMasterId r:id="rId20"/>
  </p:handoutMasterIdLst>
  <p:sldIdLst>
    <p:sldId id="259" r:id="rId3"/>
    <p:sldId id="274" r:id="rId4"/>
    <p:sldId id="258" r:id="rId5"/>
    <p:sldId id="271" r:id="rId6"/>
    <p:sldId id="27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73" r:id="rId17"/>
    <p:sldId id="260" r:id="rId1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566">
          <p15:clr>
            <a:srgbClr val="A4A3A4"/>
          </p15:clr>
        </p15:guide>
        <p15:guide id="3" pos="2880">
          <p15:clr>
            <a:srgbClr val="A4A3A4"/>
          </p15:clr>
        </p15:guide>
        <p15:guide id="4" pos="53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69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orient="horz" pos="3566"/>
        <p:guide pos="288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E3DFF-C65D-E140-9350-E358B7A1040A}" type="datetimeFigureOut">
              <a:rPr lang="sv-SE" smtClean="0"/>
              <a:t>2016-08-04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018B2-7D91-B24D-B5B9-4CA017B723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1838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0B7E-7A17-47E8-A5AB-33071C0C8AAA}" type="datetimeFigureOut">
              <a:rPr lang="sv-SE" smtClean="0"/>
              <a:pPr/>
              <a:t>2016-08-04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187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Western </a:t>
            </a:r>
            <a:r>
              <a:rPr lang="sv-SE" dirty="0" err="1" smtClean="0"/>
              <a:t>Europe</a:t>
            </a:r>
            <a:r>
              <a:rPr lang="sv-SE" baseline="0" dirty="0" smtClean="0"/>
              <a:t> and Scandinavia at </a:t>
            </a:r>
            <a:r>
              <a:rPr lang="sv-SE" baseline="0" dirty="0" err="1" smtClean="0"/>
              <a:t>least</a:t>
            </a:r>
            <a:r>
              <a:rPr lang="sv-SE" baseline="0" dirty="0" smtClean="0"/>
              <a:t>. </a:t>
            </a:r>
            <a:r>
              <a:rPr lang="sv-SE" dirty="0" err="1" smtClean="0"/>
              <a:t>Individual</a:t>
            </a:r>
            <a:r>
              <a:rPr lang="sv-SE" dirty="0" smtClean="0"/>
              <a:t> patient, </a:t>
            </a:r>
            <a:r>
              <a:rPr lang="sv-SE" dirty="0" err="1" smtClean="0"/>
              <a:t>individual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staff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society</a:t>
            </a:r>
            <a:r>
              <a:rPr lang="sv-SE" baseline="0" dirty="0" smtClean="0"/>
              <a:t>. Little </a:t>
            </a:r>
            <a:r>
              <a:rPr lang="sv-SE" baseline="0" dirty="0" err="1" smtClean="0"/>
              <a:t>direct</a:t>
            </a:r>
            <a:r>
              <a:rPr lang="sv-SE" baseline="0" dirty="0" smtClean="0"/>
              <a:t> patient </a:t>
            </a:r>
            <a:r>
              <a:rPr lang="sv-SE" baseline="0" dirty="0" err="1" smtClean="0"/>
              <a:t>contact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little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therapeutic</a:t>
            </a:r>
            <a:r>
              <a:rPr lang="sv-SE" baseline="0" dirty="0" smtClean="0"/>
              <a:t> talk.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968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 level: being specific and concrete, connection between training and actual work in the ward. Ward level: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from the ward manager, tailoring training 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 mixes in the ward. Organizational level a bit trickier.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Fostering a learning culture?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110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Controls (n=11): -1.00.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Experimentals</a:t>
            </a:r>
            <a:r>
              <a:rPr lang="sv-SE" baseline="0" dirty="0" smtClean="0"/>
              <a:t> (n=18): 0.89. </a:t>
            </a:r>
          </a:p>
          <a:p>
            <a:r>
              <a:rPr lang="sv-SE" baseline="0" dirty="0" smtClean="0"/>
              <a:t>Om vi drar från populationen, kommer intervallet i 95% av fallen inkludera det verkliga populationsmedelvärdet. Den centrala delen av CI fångar oftare det sanna medelvärdet.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4542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Pre (n=3): -0.33. Post (n=6): 5.67.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3641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Statements: 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encouraged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patient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voices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thoughts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feelings,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resistance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sv-S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helped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patient be in the present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talked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patient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misses in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life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approached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talked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patient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despite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unsure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him</a:t>
            </a: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sv-S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sv-SE" dirty="0" smtClean="0">
                <a:effectLst/>
              </a:rPr>
              <a:t> </a:t>
            </a:r>
          </a:p>
          <a:p>
            <a:r>
              <a:rPr lang="sv-SE" dirty="0" smtClean="0">
                <a:effectLst/>
              </a:rPr>
              <a:t>Obs exempel på några, syftet att mäta nära. Obs inga generella</a:t>
            </a:r>
            <a:r>
              <a:rPr lang="sv-SE" baseline="0" dirty="0" smtClean="0">
                <a:effectLst/>
              </a:rPr>
              <a:t> slutsatser.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201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N=22. </a:t>
            </a:r>
            <a:r>
              <a:rPr lang="sv-SE" dirty="0" err="1" smtClean="0"/>
              <a:t>Mean</a:t>
            </a:r>
            <a:r>
              <a:rPr lang="sv-SE" dirty="0" smtClean="0"/>
              <a:t> 19.75 </a:t>
            </a:r>
            <a:r>
              <a:rPr lang="sv-SE" dirty="0" smtClean="0">
                <a:sym typeface="Wingdings"/>
              </a:rPr>
              <a:t> 23.35.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528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Motivation (I), pre-</a:t>
            </a:r>
            <a:r>
              <a:rPr lang="sv-SE" dirty="0" err="1" smtClean="0"/>
              <a:t>existing</a:t>
            </a:r>
            <a:r>
              <a:rPr lang="sv-SE" dirty="0" smtClean="0"/>
              <a:t> </a:t>
            </a:r>
            <a:r>
              <a:rPr lang="sv-SE" dirty="0" err="1" smtClean="0"/>
              <a:t>knowledge</a:t>
            </a:r>
            <a:r>
              <a:rPr lang="sv-SE" dirty="0" smtClean="0"/>
              <a:t> (I), </a:t>
            </a:r>
            <a:r>
              <a:rPr lang="sv-SE" dirty="0" err="1" smtClean="0"/>
              <a:t>workload</a:t>
            </a:r>
            <a:r>
              <a:rPr lang="sv-SE" baseline="0" dirty="0" smtClean="0"/>
              <a:t> on the </a:t>
            </a:r>
            <a:r>
              <a:rPr lang="sv-SE" baseline="0" dirty="0" err="1" smtClean="0"/>
              <a:t>ward</a:t>
            </a:r>
            <a:r>
              <a:rPr lang="sv-SE" baseline="0" dirty="0" smtClean="0"/>
              <a:t> (W), </a:t>
            </a:r>
            <a:r>
              <a:rPr lang="sv-SE" baseline="0" dirty="0" err="1" smtClean="0"/>
              <a:t>occupated</a:t>
            </a:r>
            <a:r>
              <a:rPr lang="sv-SE" baseline="0" dirty="0" smtClean="0"/>
              <a:t> beds (W), </a:t>
            </a:r>
            <a:r>
              <a:rPr lang="sv-SE" baseline="0" dirty="0" err="1" smtClean="0"/>
              <a:t>admissions</a:t>
            </a:r>
            <a:r>
              <a:rPr lang="sv-SE" baseline="0" dirty="0" smtClean="0"/>
              <a:t> and discharges (W), </a:t>
            </a:r>
            <a:r>
              <a:rPr lang="sv-SE" baseline="0" dirty="0" err="1" smtClean="0"/>
              <a:t>staffing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doctors</a:t>
            </a:r>
            <a:r>
              <a:rPr lang="sv-SE" baseline="0" dirty="0" smtClean="0"/>
              <a:t> (W/O), </a:t>
            </a:r>
            <a:r>
              <a:rPr lang="sv-SE" baseline="0" dirty="0" err="1" smtClean="0"/>
              <a:t>other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projects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run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simultaneously</a:t>
            </a:r>
            <a:r>
              <a:rPr lang="sv-SE" baseline="0" dirty="0" smtClean="0"/>
              <a:t> (O)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895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Before, </a:t>
            </a:r>
            <a:r>
              <a:rPr lang="sv-SE" dirty="0" err="1" smtClean="0"/>
              <a:t>during</a:t>
            </a:r>
            <a:r>
              <a:rPr lang="sv-SE" dirty="0" smtClean="0"/>
              <a:t>,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after</a:t>
            </a:r>
            <a:r>
              <a:rPr lang="sv-SE" baseline="0" dirty="0" smtClean="0"/>
              <a:t> implementation. </a:t>
            </a:r>
            <a:r>
              <a:rPr lang="sv-SE" baseline="0" dirty="0" err="1" smtClean="0"/>
              <a:t>Model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difficult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learn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expected</a:t>
            </a:r>
            <a:r>
              <a:rPr lang="sv-SE" baseline="0" dirty="0" smtClean="0"/>
              <a:t>? </a:t>
            </a:r>
            <a:r>
              <a:rPr lang="sv-SE" baseline="0" dirty="0" err="1" smtClean="0"/>
              <a:t>Presence</a:t>
            </a:r>
            <a:r>
              <a:rPr lang="sv-SE" baseline="0" dirty="0" smtClean="0"/>
              <a:t> on the </a:t>
            </a:r>
            <a:r>
              <a:rPr lang="sv-SE" baseline="0" dirty="0" err="1" smtClean="0"/>
              <a:t>ward</a:t>
            </a:r>
            <a:r>
              <a:rPr lang="sv-SE" baseline="0" dirty="0" smtClean="0"/>
              <a:t>. The </a:t>
            </a:r>
            <a:r>
              <a:rPr lang="sv-SE" baseline="0" dirty="0" err="1" smtClean="0"/>
              <a:t>organization</a:t>
            </a:r>
            <a:r>
              <a:rPr lang="sv-SE" baseline="0" dirty="0" smtClean="0"/>
              <a:t> has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help</a:t>
            </a:r>
            <a:r>
              <a:rPr lang="sv-SE" baseline="0" dirty="0" smtClean="0"/>
              <a:t>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64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2750"/>
            <a:ext cx="5595938" cy="517525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  <a:prstGeom prst="rect">
            <a:avLst/>
          </a:prstGeo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10493D0B-EE39-A140-B2C5-A2B7509F7A46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en-GB" smtClean="0"/>
              <a:t>/Mårten Tyrberg, Department of Psychology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31B7-1E9C-3B47-81DA-7E2C9EADB894}" type="datetime1">
              <a:rPr lang="sv-SE" smtClean="0"/>
              <a:t>2016-08-04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E576-C71C-9E41-A2D1-6A89C8A0D8B1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A4F4-2F16-7E48-A1A9-5373A23D98EB}" type="datetime1">
              <a:rPr lang="sv-SE" smtClean="0"/>
              <a:t>2016-08-04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AD1B-92DE-D94D-A8AD-770072650E84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8BFE-84F3-6341-AFA9-ED99E00920ED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C4B1-B89C-E04C-8324-8BBF8D458ABD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A4EE-263F-B149-8A45-69076CA9DC6C}" type="datetime1">
              <a:rPr lang="sv-SE" smtClean="0"/>
              <a:t>2016-08-04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382F-D8AA-6541-83E2-E0E04FE137AC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F0AF-7651-5741-8B67-5781A480B97D}" type="datetime1">
              <a:rPr lang="sv-SE" smtClean="0"/>
              <a:t>2016-08-04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7291-7B3B-EF43-A449-1730515D5F49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3D77-8D6B-4B4B-9C1B-ABFF4DA9A6B2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/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  <a:prstGeom prst="rect">
            <a:avLst/>
          </a:prstGeo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fld id="{28DA2E24-8EC1-524F-885D-D12D63B20E72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r>
              <a:rPr lang="en-GB" smtClean="0"/>
              <a:t>/Mårten Tyrberg, Department of Psychology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300000" y="6386400"/>
            <a:ext cx="14256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3E1A-6CE5-FF44-9ED2-88EDFC41B3B9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36A88499-4A1F-9046-9C36-68346CCAD1BF}" type="datetime1">
              <a:rPr lang="sv-SE" smtClean="0"/>
              <a:t>2016-08-04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GB" smtClean="0"/>
              <a:t>/Mårten Tyrberg, Department of Psychology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1" name="Picture 10" descr="logo-org-engelsk_rgb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16400" y="5655600"/>
            <a:ext cx="972000" cy="973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7600" y="6386400"/>
            <a:ext cx="11232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B90AB0D-A6AB-3840-9DEE-9D7CC48D75AF}" type="datetime1">
              <a:rPr lang="sv-SE" smtClean="0"/>
              <a:t>2016-08-04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4000" y="6386400"/>
            <a:ext cx="4492800" cy="28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GB" smtClean="0"/>
              <a:t>/Mårten Tyrberg, Department of Psychology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000" y="6386400"/>
            <a:ext cx="1425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97600" y="1310400"/>
            <a:ext cx="7948800" cy="43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1" name="Picture 10" descr="logo-org-engelsk_rgb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16400" y="5655600"/>
            <a:ext cx="972000" cy="973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365104"/>
            <a:ext cx="1135203" cy="1940312"/>
          </a:xfrm>
        </p:spPr>
      </p:pic>
      <p:sp>
        <p:nvSpPr>
          <p:cNvPr id="6" name="Rectangle 5"/>
          <p:cNvSpPr/>
          <p:nvPr/>
        </p:nvSpPr>
        <p:spPr>
          <a:xfrm>
            <a:off x="413175" y="685800"/>
            <a:ext cx="63626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Need CE credit for this </a:t>
            </a:r>
          </a:p>
          <a:p>
            <a:pPr algn="ctr"/>
            <a:r>
              <a:rPr lang="en-US" sz="4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session?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7154" y="2286000"/>
            <a:ext cx="539442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Please don’t forget to </a:t>
            </a:r>
            <a:endParaRPr lang="en-US" sz="4000" dirty="0" smtClean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 </a:t>
            </a:r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</a:t>
            </a:r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</a:t>
            </a:r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have your </a:t>
            </a:r>
          </a:p>
          <a:p>
            <a:pPr algn="ctr"/>
            <a:r>
              <a:rPr lang="en-US" sz="4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attendance </a:t>
            </a:r>
            <a:r>
              <a:rPr lang="en-US" sz="40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tracked.</a:t>
            </a:r>
            <a:endParaRPr lang="en-US" sz="400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264A-A8BB-F04D-A51E-CDA830F8CD72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6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8BFE-84F3-6341-AFA9-ED99E00920ED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pic>
        <p:nvPicPr>
          <p:cNvPr id="4" name="Bildobjekt 3" descr="ACT training in a psychiatric ward - Figure 4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86020"/>
            <a:ext cx="5904656" cy="4723536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827584" y="5085184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Figure 4.</a:t>
            </a:r>
            <a:r>
              <a:rPr lang="en-US" dirty="0"/>
              <a:t> Example of staff member displaying increasing slope in daily ratings of ACT-consistent behavior in baseline phase, and decreasing slope in intervention phase. Higher scores indicate higher levels of ACT-consistent behavior, with 36 being the maximum score.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49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8BFE-84F3-6341-AFA9-ED99E00920ED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pic>
        <p:nvPicPr>
          <p:cNvPr id="4" name="Bildobjekt 3" descr="ACT training in a psychiatric ward - Figure 5-1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4320652" cy="3456384"/>
          </a:xfrm>
          <a:prstGeom prst="rect">
            <a:avLst/>
          </a:prstGeom>
        </p:spPr>
      </p:pic>
      <p:pic>
        <p:nvPicPr>
          <p:cNvPr id="5" name="Bildobjekt 4" descr="ACT training in a psychiatric ward - Figure 5-2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16632"/>
            <a:ext cx="4320480" cy="3456246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2267744" y="40050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Figure 5.</a:t>
            </a:r>
            <a:r>
              <a:rPr lang="en-US" dirty="0"/>
              <a:t> Examples of staff members displaying low levels of daily self-rated ACT-consistent behavior in baseline phase, and higher levels in intervention phase.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91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3D77-8D6B-4B4B-9C1B-ABFF4DA9A6B2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60648"/>
            <a:ext cx="6604000" cy="51054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403648" y="5229200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Figure 6.</a:t>
            </a:r>
            <a:r>
              <a:rPr lang="en-US" dirty="0"/>
              <a:t> Comparison of staff (</a:t>
            </a:r>
            <a:r>
              <a:rPr lang="en-US" i="1" dirty="0"/>
              <a:t>n</a:t>
            </a:r>
            <a:r>
              <a:rPr lang="en-US" dirty="0"/>
              <a:t>=22) mean pre- and post-workshop ratings on the Open Aware Active (OAA) measure. Error bars represent 95% CI’s.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41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Why</a:t>
            </a:r>
            <a:r>
              <a:rPr lang="sv-SE" dirty="0" smtClean="0"/>
              <a:t>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results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WAAQ: Staff </a:t>
            </a:r>
            <a:r>
              <a:rPr lang="sv-SE" dirty="0" err="1" smtClean="0"/>
              <a:t>already</a:t>
            </a:r>
            <a:r>
              <a:rPr lang="sv-SE" dirty="0" smtClean="0"/>
              <a:t> happy?</a:t>
            </a:r>
          </a:p>
          <a:p>
            <a:endParaRPr lang="sv-SE" dirty="0"/>
          </a:p>
          <a:p>
            <a:r>
              <a:rPr lang="sv-SE" dirty="0" smtClean="0"/>
              <a:t>AAQ: </a:t>
            </a:r>
            <a:r>
              <a:rPr lang="sv-SE" dirty="0" err="1" smtClean="0"/>
              <a:t>Inherently</a:t>
            </a:r>
            <a:r>
              <a:rPr lang="sv-SE" dirty="0" smtClean="0"/>
              <a:t> </a:t>
            </a:r>
            <a:r>
              <a:rPr lang="sv-SE" dirty="0" err="1" smtClean="0"/>
              <a:t>unstructured</a:t>
            </a:r>
            <a:r>
              <a:rPr lang="sv-SE" dirty="0" smtClean="0"/>
              <a:t> </a:t>
            </a:r>
            <a:r>
              <a:rPr lang="sv-SE" dirty="0" err="1" smtClean="0"/>
              <a:t>environment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Self-ratings: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variables</a:t>
            </a:r>
            <a:r>
              <a:rPr lang="sv-SE" dirty="0" smtClean="0"/>
              <a:t> </a:t>
            </a:r>
            <a:r>
              <a:rPr lang="sv-SE" dirty="0" err="1" smtClean="0"/>
              <a:t>overshadow</a:t>
            </a:r>
            <a:r>
              <a:rPr lang="sv-SE" dirty="0" smtClean="0"/>
              <a:t> potential </a:t>
            </a:r>
            <a:r>
              <a:rPr lang="sv-SE" dirty="0" err="1" smtClean="0"/>
              <a:t>learning</a:t>
            </a:r>
            <a:r>
              <a:rPr lang="sv-SE" dirty="0" smtClean="0"/>
              <a:t> </a:t>
            </a:r>
            <a:r>
              <a:rPr lang="sv-SE" dirty="0" err="1" smtClean="0"/>
              <a:t>effects</a:t>
            </a:r>
            <a:r>
              <a:rPr lang="sv-SE" dirty="0" smtClean="0"/>
              <a:t>? </a:t>
            </a:r>
            <a:r>
              <a:rPr lang="sv-SE" dirty="0" err="1" smtClean="0"/>
              <a:t>Need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explore</a:t>
            </a:r>
            <a:r>
              <a:rPr lang="sv-SE" dirty="0" smtClean="0"/>
              <a:t> </a:t>
            </a: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experiences</a:t>
            </a:r>
            <a:r>
              <a:rPr lang="sv-SE" dirty="0" smtClean="0"/>
              <a:t>?</a:t>
            </a:r>
          </a:p>
          <a:p>
            <a:endParaRPr lang="sv-SE" dirty="0"/>
          </a:p>
          <a:p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, </a:t>
            </a:r>
            <a:r>
              <a:rPr lang="sv-SE" dirty="0" err="1" smtClean="0"/>
              <a:t>ward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 and </a:t>
            </a:r>
            <a:r>
              <a:rPr lang="sv-SE" dirty="0" err="1" smtClean="0"/>
              <a:t>organizational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challenges</a:t>
            </a:r>
            <a:r>
              <a:rPr lang="sv-SE" dirty="0" smtClean="0"/>
              <a:t> (</a:t>
            </a:r>
            <a:r>
              <a:rPr lang="sv-SE" dirty="0" err="1" smtClean="0"/>
              <a:t>Rosebert</a:t>
            </a:r>
            <a:r>
              <a:rPr lang="sv-SE" dirty="0" smtClean="0"/>
              <a:t> &amp; Hall, 2009).</a:t>
            </a:r>
          </a:p>
          <a:p>
            <a:endParaRPr lang="sv-SE" dirty="0" smtClean="0"/>
          </a:p>
          <a:p>
            <a:r>
              <a:rPr lang="sv-SE" dirty="0" smtClean="0"/>
              <a:t>Valid </a:t>
            </a:r>
            <a:r>
              <a:rPr lang="sv-SE" dirty="0" err="1" smtClean="0"/>
              <a:t>self</a:t>
            </a:r>
            <a:r>
              <a:rPr lang="sv-SE" dirty="0" smtClean="0"/>
              <a:t>-rating </a:t>
            </a:r>
            <a:r>
              <a:rPr lang="sv-SE" dirty="0" err="1" smtClean="0"/>
              <a:t>measure</a:t>
            </a:r>
            <a:r>
              <a:rPr lang="sv-SE" dirty="0" smtClean="0"/>
              <a:t>?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3E1A-6CE5-FF44-9ED2-88EDFC41B3B9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5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Take-home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In-</a:t>
            </a:r>
            <a:r>
              <a:rPr lang="sv-SE" dirty="0" err="1" smtClean="0"/>
              <a:t>depth</a:t>
            </a:r>
            <a:r>
              <a:rPr lang="sv-SE" dirty="0" smtClean="0"/>
              <a:t> </a:t>
            </a:r>
            <a:r>
              <a:rPr lang="sv-SE" dirty="0" err="1" smtClean="0"/>
              <a:t>understanding</a:t>
            </a:r>
            <a:r>
              <a:rPr lang="sv-SE" dirty="0" smtClean="0"/>
              <a:t> </a:t>
            </a:r>
            <a:r>
              <a:rPr lang="sv-SE" dirty="0" err="1" smtClean="0"/>
              <a:t>enabling</a:t>
            </a:r>
            <a:r>
              <a:rPr lang="sv-SE" dirty="0" smtClean="0"/>
              <a:t> practical </a:t>
            </a:r>
            <a:r>
              <a:rPr lang="sv-SE" dirty="0" err="1" smtClean="0"/>
              <a:t>usage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model</a:t>
            </a:r>
            <a:r>
              <a:rPr lang="sv-SE" dirty="0" smtClean="0"/>
              <a:t> </a:t>
            </a:r>
            <a:r>
              <a:rPr lang="sv-SE" dirty="0" err="1" smtClean="0"/>
              <a:t>requires</a:t>
            </a:r>
            <a:r>
              <a:rPr lang="sv-SE" dirty="0" smtClean="0"/>
              <a:t> </a:t>
            </a:r>
            <a:r>
              <a:rPr lang="sv-SE" dirty="0" err="1" smtClean="0"/>
              <a:t>persistence</a:t>
            </a:r>
            <a:r>
              <a:rPr lang="sv-SE" dirty="0" smtClean="0"/>
              <a:t>, on the part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trainer</a:t>
            </a:r>
            <a:r>
              <a:rPr lang="sv-SE" dirty="0" smtClean="0"/>
              <a:t> and trainee. 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3E1A-6CE5-FF44-9ED2-88EDFC41B3B9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err="1"/>
              <a:t>marten.tyrberg@</a:t>
            </a:r>
            <a:r>
              <a:rPr lang="sv-SE" dirty="0" err="1" smtClean="0"/>
              <a:t>psychology.su.se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AD1B-92DE-D94D-A8AD-770072650E84}" type="datetime1">
              <a:rPr lang="sv-SE" smtClean="0"/>
              <a:t>2016-08-04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92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453" y="340042"/>
            <a:ext cx="1450578" cy="2479358"/>
          </a:xfrm>
        </p:spPr>
      </p:pic>
      <p:sp>
        <p:nvSpPr>
          <p:cNvPr id="6" name="Rectangle 5"/>
          <p:cNvSpPr/>
          <p:nvPr/>
        </p:nvSpPr>
        <p:spPr>
          <a:xfrm>
            <a:off x="457200" y="399057"/>
            <a:ext cx="50432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Need </a:t>
            </a:r>
            <a:r>
              <a:rPr lang="en-US" sz="2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credit </a:t>
            </a:r>
            <a:r>
              <a:rPr lang="en-US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</a:t>
            </a:r>
            <a:r>
              <a:rPr lang="en-US" sz="28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session</a:t>
            </a:r>
            <a:r>
              <a:rPr lang="en-US" sz="2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7080" y="1000886"/>
            <a:ext cx="33137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Please don’t forget to </a:t>
            </a:r>
            <a:endParaRPr lang="en-US" sz="2400" dirty="0" smtClean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 out.</a:t>
            </a:r>
            <a:endParaRPr lang="en-US" sz="240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5118" y="2876238"/>
            <a:ext cx="642247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did you think?....</a:t>
            </a:r>
          </a:p>
          <a:p>
            <a:pPr algn="ctr"/>
            <a:endParaRPr lang="en-US" sz="12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complete </a:t>
            </a:r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3 </a:t>
            </a:r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question </a:t>
            </a:r>
            <a:r>
              <a:rPr lang="en-US" sz="2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quickeval</a:t>
            </a:r>
            <a:endParaRPr lang="en-US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</a:t>
            </a:r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session at</a:t>
            </a:r>
          </a:p>
          <a:p>
            <a:pPr algn="ctr"/>
            <a:r>
              <a:rPr lang="en-US" sz="3000" dirty="0" smtClean="0">
                <a:ln w="0"/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en-US" sz="3000" dirty="0">
                <a:ln w="0"/>
                <a:solidFill>
                  <a:schemeClr val="accent6">
                    <a:lumMod val="75000"/>
                  </a:schemeClr>
                </a:solidFill>
              </a:rPr>
              <a:t>contextualscience.org/quickeval</a:t>
            </a:r>
          </a:p>
          <a:p>
            <a:pPr algn="ctr"/>
            <a:endParaRPr lang="en-US" sz="30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was presentation was session </a:t>
            </a:r>
            <a:r>
              <a:rPr lang="en-US" sz="30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#39</a:t>
            </a:r>
            <a:r>
              <a:rPr lang="en-US" sz="30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3000" b="1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D46A-92F0-E848-B1C7-50CB2F77B982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58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Challenges in the </a:t>
            </a:r>
            <a:r>
              <a:rPr lang="sv-SE" dirty="0" err="1" smtClean="0"/>
              <a:t>application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ACT in </a:t>
            </a:r>
            <a:r>
              <a:rPr lang="sv-SE" dirty="0" err="1" smtClean="0"/>
              <a:t>clinical</a:t>
            </a:r>
            <a:r>
              <a:rPr lang="sv-SE" dirty="0" smtClean="0"/>
              <a:t> </a:t>
            </a:r>
            <a:r>
              <a:rPr lang="sv-SE" dirty="0" err="1" smtClean="0"/>
              <a:t>psychiatric</a:t>
            </a:r>
            <a:r>
              <a:rPr lang="sv-SE" dirty="0" smtClean="0"/>
              <a:t> </a:t>
            </a:r>
            <a:r>
              <a:rPr lang="sv-SE" dirty="0" err="1" smtClean="0"/>
              <a:t>settings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657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ACT </a:t>
            </a:r>
            <a:r>
              <a:rPr lang="sv-SE" dirty="0" err="1" smtClean="0"/>
              <a:t>training</a:t>
            </a:r>
            <a:r>
              <a:rPr lang="sv-SE" dirty="0" smtClean="0"/>
              <a:t> in a </a:t>
            </a:r>
            <a:r>
              <a:rPr lang="sv-SE" dirty="0" err="1" smtClean="0"/>
              <a:t>psychiatric</a:t>
            </a:r>
            <a:r>
              <a:rPr lang="sv-SE" dirty="0" smtClean="0"/>
              <a:t> </a:t>
            </a:r>
            <a:r>
              <a:rPr lang="sv-SE" dirty="0" err="1" smtClean="0"/>
              <a:t>ward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2594136"/>
          </a:xfrm>
        </p:spPr>
        <p:txBody>
          <a:bodyPr>
            <a:normAutofit/>
          </a:bodyPr>
          <a:lstStyle/>
          <a:p>
            <a:r>
              <a:rPr lang="sv-SE" dirty="0" smtClean="0"/>
              <a:t>Clinical </a:t>
            </a:r>
            <a:r>
              <a:rPr lang="sv-SE" dirty="0" err="1" smtClean="0"/>
              <a:t>experiences</a:t>
            </a:r>
            <a:r>
              <a:rPr lang="sv-SE" dirty="0" smtClean="0"/>
              <a:t> and </a:t>
            </a:r>
            <a:r>
              <a:rPr lang="sv-SE" dirty="0" err="1" smtClean="0"/>
              <a:t>staff</a:t>
            </a:r>
            <a:r>
              <a:rPr lang="sv-SE" dirty="0" smtClean="0"/>
              <a:t>-patient </a:t>
            </a:r>
            <a:r>
              <a:rPr lang="sv-SE" dirty="0" err="1" smtClean="0"/>
              <a:t>outcomes</a:t>
            </a:r>
            <a:endParaRPr lang="sv-SE" dirty="0" smtClean="0"/>
          </a:p>
          <a:p>
            <a:r>
              <a:rPr lang="sv-SE" sz="1400" dirty="0" smtClean="0"/>
              <a:t>Mårten </a:t>
            </a:r>
            <a:r>
              <a:rPr lang="sv-SE" sz="1400" dirty="0" err="1" smtClean="0"/>
              <a:t>Tyrberg</a:t>
            </a:r>
            <a:r>
              <a:rPr lang="sv-SE" sz="1400" dirty="0" smtClean="0"/>
              <a:t>, MSc, PhD student, </a:t>
            </a:r>
            <a:r>
              <a:rPr lang="sv-SE" sz="1400" dirty="0" err="1" smtClean="0"/>
              <a:t>marten.tyrberg@psychology.su.se</a:t>
            </a:r>
            <a:endParaRPr lang="sv-SE" sz="1400" dirty="0" smtClean="0"/>
          </a:p>
          <a:p>
            <a:r>
              <a:rPr lang="sv-SE" sz="1400" dirty="0" smtClean="0"/>
              <a:t>Per </a:t>
            </a:r>
            <a:r>
              <a:rPr lang="sv-SE" sz="1400" dirty="0" err="1" smtClean="0"/>
              <a:t>Carlbring</a:t>
            </a:r>
            <a:r>
              <a:rPr lang="sv-SE" sz="1400" dirty="0" smtClean="0"/>
              <a:t>, Professor</a:t>
            </a:r>
          </a:p>
          <a:p>
            <a:r>
              <a:rPr lang="sv-SE" sz="1400" dirty="0" smtClean="0"/>
              <a:t>Tobias Lundgren, PhD</a:t>
            </a:r>
            <a:endParaRPr lang="sv-SE" sz="1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96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antecedents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shape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psychiatric</a:t>
            </a:r>
            <a:r>
              <a:rPr lang="sv-SE" dirty="0" smtClean="0"/>
              <a:t> </a:t>
            </a:r>
            <a:r>
              <a:rPr lang="sv-SE" dirty="0" err="1" smtClean="0"/>
              <a:t>inpatient</a:t>
            </a:r>
            <a:r>
              <a:rPr lang="sv-SE" dirty="0" smtClean="0"/>
              <a:t> </a:t>
            </a:r>
            <a:r>
              <a:rPr lang="sv-SE" dirty="0" err="1" smtClean="0"/>
              <a:t>care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 smtClean="0"/>
              <a:t>The </a:t>
            </a:r>
            <a:r>
              <a:rPr lang="sv-SE" dirty="0" err="1" smtClean="0"/>
              <a:t>suffering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severely</a:t>
            </a:r>
            <a:r>
              <a:rPr lang="sv-SE" dirty="0" smtClean="0"/>
              <a:t> </a:t>
            </a:r>
            <a:r>
              <a:rPr lang="sv-SE" dirty="0" err="1" smtClean="0"/>
              <a:t>mentally</a:t>
            </a:r>
            <a:r>
              <a:rPr lang="sv-SE" dirty="0" smtClean="0"/>
              <a:t> ill.</a:t>
            </a:r>
          </a:p>
          <a:p>
            <a:endParaRPr lang="sv-SE" dirty="0"/>
          </a:p>
          <a:p>
            <a:r>
              <a:rPr lang="sv-SE" dirty="0" smtClean="0"/>
              <a:t>CBT-</a:t>
            </a:r>
            <a:r>
              <a:rPr lang="sv-SE" dirty="0" err="1" smtClean="0"/>
              <a:t>based</a:t>
            </a:r>
            <a:r>
              <a:rPr lang="sv-SE" dirty="0" smtClean="0"/>
              <a:t> </a:t>
            </a:r>
            <a:r>
              <a:rPr lang="sv-SE" dirty="0" err="1" smtClean="0"/>
              <a:t>psychosocial</a:t>
            </a:r>
            <a:r>
              <a:rPr lang="sv-SE" dirty="0" smtClean="0"/>
              <a:t> interventions </a:t>
            </a:r>
            <a:r>
              <a:rPr lang="sv-SE" dirty="0" err="1" smtClean="0"/>
              <a:t>seem</a:t>
            </a:r>
            <a:r>
              <a:rPr lang="sv-SE" dirty="0" smtClean="0"/>
              <a:t> </a:t>
            </a:r>
            <a:r>
              <a:rPr lang="sv-SE" dirty="0" err="1" smtClean="0"/>
              <a:t>promising</a:t>
            </a:r>
            <a:r>
              <a:rPr lang="sv-SE" dirty="0" smtClean="0"/>
              <a:t> in the </a:t>
            </a:r>
            <a:r>
              <a:rPr lang="sv-SE" dirty="0" err="1" smtClean="0"/>
              <a:t>context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little</a:t>
            </a:r>
            <a:r>
              <a:rPr lang="sv-SE" dirty="0" smtClean="0"/>
              <a:t> </a:t>
            </a:r>
            <a:r>
              <a:rPr lang="sv-SE" dirty="0" err="1" smtClean="0"/>
              <a:t>systematic</a:t>
            </a:r>
            <a:r>
              <a:rPr lang="sv-SE" dirty="0" smtClean="0"/>
              <a:t> </a:t>
            </a:r>
            <a:r>
              <a:rPr lang="sv-SE" dirty="0" err="1" smtClean="0"/>
              <a:t>outcome</a:t>
            </a:r>
            <a:r>
              <a:rPr lang="sv-SE" dirty="0" smtClean="0"/>
              <a:t> data.</a:t>
            </a:r>
          </a:p>
          <a:p>
            <a:endParaRPr lang="sv-SE" dirty="0"/>
          </a:p>
          <a:p>
            <a:r>
              <a:rPr lang="sv-SE" dirty="0" smtClean="0"/>
              <a:t>ACT </a:t>
            </a:r>
            <a:r>
              <a:rPr lang="sv-SE" dirty="0" err="1" smtClean="0"/>
              <a:t>trainings</a:t>
            </a:r>
            <a:r>
              <a:rPr lang="sv-SE" dirty="0" smtClean="0"/>
              <a:t> </a:t>
            </a:r>
            <a:r>
              <a:rPr lang="sv-SE" dirty="0" err="1" smtClean="0"/>
              <a:t>shown</a:t>
            </a:r>
            <a:r>
              <a:rPr lang="sv-SE" dirty="0" smtClean="0"/>
              <a:t> </a:t>
            </a:r>
            <a:r>
              <a:rPr lang="sv-SE" dirty="0" err="1" smtClean="0"/>
              <a:t>promise</a:t>
            </a:r>
            <a:r>
              <a:rPr lang="sv-SE" dirty="0" smtClean="0"/>
              <a:t> in </a:t>
            </a:r>
            <a:r>
              <a:rPr lang="sv-SE" dirty="0" err="1" smtClean="0"/>
              <a:t>other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similar</a:t>
            </a:r>
            <a:r>
              <a:rPr lang="sv-SE" dirty="0" smtClean="0"/>
              <a:t> populations. </a:t>
            </a:r>
          </a:p>
          <a:p>
            <a:endParaRPr lang="sv-SE" dirty="0"/>
          </a:p>
          <a:p>
            <a:r>
              <a:rPr lang="sv-SE" dirty="0" err="1" smtClean="0"/>
              <a:t>Our</a:t>
            </a:r>
            <a:r>
              <a:rPr lang="sv-SE" dirty="0" smtClean="0"/>
              <a:t> </a:t>
            </a:r>
            <a:r>
              <a:rPr lang="sv-SE" dirty="0" err="1" smtClean="0"/>
              <a:t>own</a:t>
            </a:r>
            <a:r>
              <a:rPr lang="sv-SE" dirty="0" smtClean="0"/>
              <a:t> pilot (</a:t>
            </a:r>
            <a:r>
              <a:rPr lang="sv-SE" dirty="0" err="1" smtClean="0"/>
              <a:t>Tyrberg</a:t>
            </a:r>
            <a:r>
              <a:rPr lang="sv-SE" dirty="0" smtClean="0"/>
              <a:t>, </a:t>
            </a:r>
            <a:r>
              <a:rPr lang="sv-SE" dirty="0" err="1" smtClean="0"/>
              <a:t>Carlbring</a:t>
            </a:r>
            <a:r>
              <a:rPr lang="sv-SE" dirty="0"/>
              <a:t> </a:t>
            </a:r>
            <a:r>
              <a:rPr lang="sv-SE" dirty="0" smtClean="0"/>
              <a:t>&amp; Lundgren, in press)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3E1A-6CE5-FF44-9ED2-88EDFC41B3B9}" type="datetime1">
              <a:rPr lang="sv-SE" smtClean="0"/>
              <a:t>2016-08-04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10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oppen_en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2580"/>
            <a:ext cx="4742040" cy="675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4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paus_engelsk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6515"/>
            <a:ext cx="4781396" cy="681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8BFE-84F3-6341-AFA9-ED99E00920ED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76672"/>
            <a:ext cx="5443959" cy="4382492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619672" y="4797152"/>
            <a:ext cx="54280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Figure 1. </a:t>
            </a:r>
            <a:r>
              <a:rPr lang="en-US" dirty="0"/>
              <a:t>95% CI’s around mean difference between </a:t>
            </a:r>
            <a:endParaRPr lang="en-US" dirty="0" smtClean="0"/>
          </a:p>
          <a:p>
            <a:r>
              <a:rPr lang="en-US" dirty="0" smtClean="0"/>
              <a:t>pre</a:t>
            </a:r>
            <a:r>
              <a:rPr lang="en-US" dirty="0"/>
              <a:t>- and post-workshop WAAQ ratings for control and </a:t>
            </a:r>
            <a:endParaRPr lang="en-US" dirty="0" smtClean="0"/>
          </a:p>
          <a:p>
            <a:r>
              <a:rPr lang="en-US" dirty="0" smtClean="0"/>
              <a:t>experimental </a:t>
            </a:r>
            <a:r>
              <a:rPr lang="en-US" dirty="0"/>
              <a:t>ward </a:t>
            </a:r>
            <a:r>
              <a:rPr lang="en-US" dirty="0" smtClean="0"/>
              <a:t>participants</a:t>
            </a:r>
            <a:r>
              <a:rPr lang="en-US" dirty="0"/>
              <a:t>. Positive scores indicate </a:t>
            </a: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/>
              <a:t>psychological flexibility.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72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8BFE-84F3-6341-AFA9-ED99E00920ED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1619672" y="4797152"/>
            <a:ext cx="5407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Figure 2.</a:t>
            </a:r>
            <a:r>
              <a:rPr lang="en-US" dirty="0"/>
              <a:t> 95% CI’s around the mean difference between </a:t>
            </a:r>
            <a:endParaRPr lang="en-US" dirty="0" smtClean="0"/>
          </a:p>
          <a:p>
            <a:r>
              <a:rPr lang="en-US" dirty="0" smtClean="0"/>
              <a:t>intake </a:t>
            </a:r>
            <a:r>
              <a:rPr lang="en-US" dirty="0"/>
              <a:t>and discharge AAQ-II ratings for patients treated </a:t>
            </a:r>
            <a:endParaRPr lang="en-US" dirty="0" smtClean="0"/>
          </a:p>
          <a:p>
            <a:r>
              <a:rPr lang="en-US" dirty="0" smtClean="0"/>
              <a:t>pre</a:t>
            </a:r>
            <a:r>
              <a:rPr lang="en-US" dirty="0"/>
              <a:t>- and post-workshop intervention. Positive scores </a:t>
            </a:r>
            <a:endParaRPr lang="en-US" dirty="0" smtClean="0"/>
          </a:p>
          <a:p>
            <a:r>
              <a:rPr lang="en-US" dirty="0" smtClean="0"/>
              <a:t>indicate </a:t>
            </a:r>
            <a:r>
              <a:rPr lang="en-US" dirty="0"/>
              <a:t>increased psychological flexibility.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16632"/>
            <a:ext cx="574934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6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13D77-8D6B-4B4B-9C1B-ABFF4DA9A6B2}" type="datetime1">
              <a:rPr lang="sv-SE" smtClean="0"/>
              <a:t>2016-08-04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/Mårten Tyrberg, Department of Psychology</a:t>
            </a:r>
            <a:endParaRPr lang="sv-SE"/>
          </a:p>
        </p:txBody>
      </p:sp>
      <p:pic>
        <p:nvPicPr>
          <p:cNvPr id="4" name="Bildobjekt 3" descr="ACT training in a psychiatric ward - Figure 3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7998"/>
            <a:ext cx="6900210" cy="5519948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971600" y="5373216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Figure 3.</a:t>
            </a:r>
            <a:r>
              <a:rPr lang="en-US" dirty="0"/>
              <a:t> Example of staff member displaying variability in daily ratings of ACT-consistent behavior. Higher scores indicate higher levels of ACT-consistent behavior, with a maximum score of 36. </a:t>
            </a:r>
          </a:p>
        </p:txBody>
      </p:sp>
    </p:spTree>
    <p:extLst>
      <p:ext uri="{BB962C8B-B14F-4D97-AF65-F5344CB8AC3E}">
        <p14:creationId xmlns:p14="http://schemas.microsoft.com/office/powerpoint/2010/main" val="15987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 Reseach Crowns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 Reseach Olive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powerpoint-template_research_english.potx</Template>
  <TotalTime>3091</TotalTime>
  <Words>793</Words>
  <Application>Microsoft Office PowerPoint</Application>
  <PresentationFormat>Bildspel på skärmen (4:3)</PresentationFormat>
  <Paragraphs>106</Paragraphs>
  <Slides>16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SU Reseach Crowns</vt:lpstr>
      <vt:lpstr>SU Reseach Olive</vt:lpstr>
      <vt:lpstr>PowerPoint-presentation</vt:lpstr>
      <vt:lpstr>Challenges in the application of ACT in clinical psychiatric settings</vt:lpstr>
      <vt:lpstr>ACT training in a psychiatric ward</vt:lpstr>
      <vt:lpstr>The antecedents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Why these results?</vt:lpstr>
      <vt:lpstr>Take-home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</dc:creator>
  <cp:lastModifiedBy>Mårten Tyrberg</cp:lastModifiedBy>
  <cp:revision>52</cp:revision>
  <dcterms:created xsi:type="dcterms:W3CDTF">2010-12-13T12:58:48Z</dcterms:created>
  <dcterms:modified xsi:type="dcterms:W3CDTF">2016-08-04T12:33:00Z</dcterms:modified>
</cp:coreProperties>
</file>